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media/image56.png" ContentType="image/png"/>
  <Override PartName="/ppt/media/image32.png" ContentType="image/png"/>
  <Override PartName="/ppt/media/image47.png" ContentType="image/png"/>
  <Override PartName="/ppt/media/image10.png" ContentType="image/png"/>
  <Override PartName="/ppt/media/image7.png" ContentType="image/png"/>
  <Override PartName="/ppt/media/image17.png" ContentType="image/png"/>
  <Override PartName="/ppt/media/image59.png" ContentType="image/png"/>
  <Override PartName="/ppt/media/image43.png" ContentType="image/png"/>
  <Override PartName="/ppt/media/image38.png" ContentType="image/png"/>
  <Override PartName="/ppt/media/image48.png" ContentType="image/png"/>
  <Override PartName="/ppt/media/image37.png" ContentType="image/png"/>
  <Override PartName="/ppt/media/image5.png" ContentType="image/png"/>
  <Override PartName="/ppt/media/image60.png" ContentType="image/png"/>
  <Override PartName="/ppt/media/image29.png" ContentType="image/png"/>
  <Override PartName="/ppt/media/image1.png" ContentType="image/png"/>
  <Override PartName="/ppt/media/image6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2.png" ContentType="image/png"/>
  <Override PartName="/ppt/media/image2.png" ContentType="image/png"/>
  <Override PartName="/ppt/media/image39.png" ContentType="image/png"/>
  <Override PartName="/ppt/media/image58.png" ContentType="image/png"/>
  <Override PartName="/ppt/media/image3.png" ContentType="image/png"/>
  <Override PartName="/ppt/media/image57.png" ContentType="image/png"/>
  <Override PartName="/ppt/media/image23.png" ContentType="image/png"/>
  <Override PartName="/ppt/media/image33.png" ContentType="image/png"/>
  <Override PartName="/ppt/media/image21.png" ContentType="image/png"/>
  <Override PartName="/ppt/media/image30.png" ContentType="image/png"/>
  <Override PartName="/ppt/media/image19.png" ContentType="image/png"/>
  <Override PartName="/ppt/media/image25.png" ContentType="image/png"/>
  <Override PartName="/ppt/media/image8.png" ContentType="image/png"/>
  <Override PartName="/ppt/media/image53.png" ContentType="image/png"/>
  <Override PartName="/ppt/media/image20.png" ContentType="image/png"/>
  <Override PartName="/ppt/media/image52.png" ContentType="image/png"/>
  <Override PartName="/ppt/media/image35.png" ContentType="image/png"/>
  <Override PartName="/ppt/media/image14.png" ContentType="image/png"/>
  <Override PartName="/ppt/media/image12.png" ContentType="image/png"/>
  <Override PartName="/ppt/media/image49.png" ContentType="image/png"/>
  <Override PartName="/ppt/media/image41.png" ContentType="image/png"/>
  <Override PartName="/ppt/media/image16.png" ContentType="image/png"/>
  <Override PartName="/ppt/media/image18.png" ContentType="image/png"/>
  <Override PartName="/ppt/media/image9.png" ContentType="image/png"/>
  <Override PartName="/ppt/media/image4.png" ContentType="image/png"/>
  <Override PartName="/ppt/media/image40.png" ContentType="image/png"/>
  <Override PartName="/ppt/media/image15.png" ContentType="image/png"/>
  <Override PartName="/ppt/media/image13.png" ContentType="image/png"/>
  <Override PartName="/ppt/media/image24.png" ContentType="image/png"/>
  <Override PartName="/ppt/media/image55.png" ContentType="image/png"/>
  <Override PartName="/ppt/media/image11.png" ContentType="image/png"/>
  <Override PartName="/ppt/media/image31.png" ContentType="image/png"/>
  <Override PartName="/ppt/media/image42.png" ContentType="image/png"/>
  <Override PartName="/ppt/media/image44.png" ContentType="image/png"/>
  <Override PartName="/ppt/media/image36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34.png" ContentType="image/png"/>
  <Override PartName="/ppt/media/image54.png" ContentType="image/png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2E157F7A-1CF7-48B0-8AD1-06DAB1F50CD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B2E64BE-0E47-4C16-BF62-C75731666E81}" type="slidenum">
              <a:rPr b="0" lang="ru-RU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2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dt" idx="1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ftr" idx="2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sldNum" idx="3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E05486E-6A5A-4822-95DA-C4A2E3681A89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7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0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1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2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3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4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5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6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7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8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9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0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1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2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3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4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5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6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7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8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9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0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1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2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3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4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5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6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7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8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9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815400" y="1535040"/>
            <a:ext cx="5180400" cy="63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815400" y="2174760"/>
            <a:ext cx="5180400" cy="39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193440" y="1535040"/>
            <a:ext cx="5182560" cy="63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193440" y="2174760"/>
            <a:ext cx="5182560" cy="39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dt" idx="28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ftr" idx="29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sldNum" idx="30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0EA7A2-C193-4868-83F0-CF7D82B71BB2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7" name="PlaceHolder 8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69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0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1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2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3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4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5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6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7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8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9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0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1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2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3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4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5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6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7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8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9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0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1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2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3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4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5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6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7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8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dt" idx="31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ftr" idx="32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sldNum" idx="33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933DC5-48CF-4423-987C-2F6DA226384F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0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1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2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3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4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5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6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7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8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9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0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1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2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3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4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5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6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7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8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9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0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1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2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3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4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5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6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2880"/>
            <a:ext cx="4010400" cy="116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766760" y="272880"/>
            <a:ext cx="6814800" cy="585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</a:t>
            </a: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434960"/>
            <a:ext cx="4010400" cy="469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ftr" idx="5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sldNum" idx="6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BDBAEA-D13F-4740-B925-C9873DEDA709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7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4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5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7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8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9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0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1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2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3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4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5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6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7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8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9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0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1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2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3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4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5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6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7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8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9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0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1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2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3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15400" y="4800600"/>
            <a:ext cx="10560600" cy="56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15400" y="612720"/>
            <a:ext cx="10560600" cy="41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815400" y="5367240"/>
            <a:ext cx="10560600" cy="80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dt" idx="7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ftr" idx="8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" name="PlaceHolder 6"/>
          <p:cNvSpPr>
            <a:spLocks noGrp="1"/>
          </p:cNvSpPr>
          <p:nvPr>
            <p:ph type="sldNum" idx="9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20E1FC-84A0-4034-B99A-759AE1A5B355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7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1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2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3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4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5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6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7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8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9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0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1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2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3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4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5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6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7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8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9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0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1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2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3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4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5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6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7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8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9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0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1" name="Shape 1058"/>
          <p:cNvSpPr/>
          <p:nvPr/>
        </p:nvSpPr>
        <p:spPr>
          <a:xfrm>
            <a:off x="8220960" y="0"/>
            <a:ext cx="3970440" cy="6856920"/>
          </a:xfrm>
          <a:custGeom>
            <a:avLst/>
            <a:gdLst>
              <a:gd name="textAreaLeft" fmla="*/ 0 w 3970440"/>
              <a:gd name="textAreaRight" fmla="*/ 3971160 w 3970440"/>
              <a:gd name="textAreaTop" fmla="*/ 0 h 6856920"/>
              <a:gd name="textAreaBottom" fmla="*/ 6857640 h 6856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3874" y="0"/>
                </a:moveTo>
                <a:lnTo>
                  <a:pt x="3874" y="19794"/>
                </a:lnTo>
                <a:lnTo>
                  <a:pt x="3874" y="19794"/>
                </a:lnTo>
                <a:cubicBezTo>
                  <a:pt x="3874" y="19794"/>
                  <a:pt x="3932" y="19794"/>
                  <a:pt x="3932" y="19794"/>
                </a:cubicBezTo>
                <a:lnTo>
                  <a:pt x="3932" y="19794"/>
                </a:lnTo>
                <a:cubicBezTo>
                  <a:pt x="1759" y="19794"/>
                  <a:pt x="0" y="20605"/>
                  <a:pt x="0" y="21600"/>
                </a:cubicBezTo>
                <a:lnTo>
                  <a:pt x="0" y="21600"/>
                </a:lnTo>
                <a:cubicBezTo>
                  <a:pt x="0" y="22594"/>
                  <a:pt x="1759" y="23405"/>
                  <a:pt x="3932" y="23405"/>
                </a:cubicBezTo>
                <a:lnTo>
                  <a:pt x="3932" y="23405"/>
                </a:lnTo>
                <a:cubicBezTo>
                  <a:pt x="3932" y="23405"/>
                  <a:pt x="3874" y="23405"/>
                  <a:pt x="3874" y="23405"/>
                </a:cubicBezTo>
                <a:lnTo>
                  <a:pt x="3874" y="43200"/>
                </a:lnTo>
                <a:lnTo>
                  <a:pt x="43200" y="43200"/>
                </a:lnTo>
                <a:lnTo>
                  <a:pt x="43200" y="0"/>
                </a:lnTo>
                <a:lnTo>
                  <a:pt x="3874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2" name="Shape 1102"/>
          <p:cNvSpPr/>
          <p:nvPr/>
        </p:nvSpPr>
        <p:spPr>
          <a:xfrm>
            <a:off x="8400240" y="3356640"/>
            <a:ext cx="189720" cy="144360"/>
          </a:xfrm>
          <a:custGeom>
            <a:avLst/>
            <a:gdLst>
              <a:gd name="textAreaLeft" fmla="*/ 0 w 189720"/>
              <a:gd name="textAreaRight" fmla="*/ 190440 w 189720"/>
              <a:gd name="textAreaTop" fmla="*/ 0 h 144360"/>
              <a:gd name="textAreaBottom" fmla="*/ 145080 h 144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0"/>
                </a:moveTo>
                <a:lnTo>
                  <a:pt x="43200" y="43200"/>
                </a:lnTo>
                <a:lnTo>
                  <a:pt x="0" y="21623"/>
                </a:lnTo>
                <a:lnTo>
                  <a:pt x="43200" y="0"/>
                </a:lnTo>
              </a:path>
            </a:pathLst>
          </a:custGeom>
          <a:solidFill>
            <a:srgbClr val="ffffff"/>
          </a:solidFill>
          <a:ln cap="rnd" w="9524">
            <a:solidFill>
              <a:srgbClr val="000000"/>
            </a:solidFill>
            <a:beve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23520" y="2568960"/>
            <a:ext cx="7382520" cy="1653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dt" idx="10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ftr" idx="11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sldNum" idx="12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37A5E6-228E-4F52-AAB6-1908D708DD11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7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9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0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1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2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3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4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5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6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7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8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9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0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1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2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3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4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5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6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7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8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9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0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1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2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3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4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5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6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7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8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99200" y="1600200"/>
            <a:ext cx="1057644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dt" idx="13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ftr" idx="14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sldNum" idx="15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273E98-BB9E-4D9E-AB22-F30742283348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5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6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7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8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9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0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1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2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3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4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5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6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7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8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9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0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1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2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3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4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5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6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7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8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9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0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1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2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3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4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839080" y="274680"/>
            <a:ext cx="2742480" cy="583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274680"/>
            <a:ext cx="8025840" cy="583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dt" idx="16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ftr" idx="17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sldNum" idx="18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E0DEA42-E689-433D-9847-ECDDC86111CA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1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2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3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4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5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6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7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8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9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0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1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2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3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4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5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6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7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8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9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0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1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2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3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4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5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6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7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8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9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0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99200" y="1600200"/>
            <a:ext cx="1057644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dt" idx="19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ftr" idx="20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sldNum" idx="21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4D8035A-72C6-4FFC-B3B8-BD0F0AC4A694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7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8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9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0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1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2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3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4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5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6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7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8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9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0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1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2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3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4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5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6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7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8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9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0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1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2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3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4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5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6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600" cy="136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trike="noStrike" u="none" cap="all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60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dt" idx="22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ftr" idx="23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sldNum" idx="24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DA5F98-09BD-4A9F-A794-0AAAD6B9537F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3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4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5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6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7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8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9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0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1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2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3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4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5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6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7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8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9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0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1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2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3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4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5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6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7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8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9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20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21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22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81540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19776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dt" idx="25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ftr" idx="26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sldNum" idx="27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A43B6BC-40DF-4D2D-A3CE-7F4B85A19D8E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23520" y="2568960"/>
            <a:ext cx="7382520" cy="1653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Система аренды электросамокатов и велосипедов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ubTitle"/>
          </p:nvPr>
        </p:nvSpPr>
        <p:spPr>
          <a:xfrm>
            <a:off x="8881560" y="2597760"/>
            <a:ext cx="2974320" cy="166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171360" indent="-17136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Выполнил: </a:t>
            </a:r>
            <a:r>
              <a:rPr b="1" lang="ru-RU" sz="20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М.С. Селиванов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Преподаватель: </a:t>
            </a:r>
            <a:r>
              <a:rPr b="1" lang="ru-RU" sz="20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О.</a:t>
            </a:r>
            <a:r>
              <a:rPr b="1" lang="ru-RU" sz="20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 А. Рослова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787680" y="8676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Консольный интерфейс: Простота и эффективность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"/>
          <p:cNvSpPr/>
          <p:nvPr/>
        </p:nvSpPr>
        <p:spPr>
          <a:xfrm>
            <a:off x="1512720" y="1169640"/>
            <a:ext cx="297072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Ключевые возможности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6811200" y="1229760"/>
            <a:ext cx="395136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Второстепенные возможности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431280" y="1595880"/>
            <a:ext cx="5133240" cy="3513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5855400" y="1613160"/>
            <a:ext cx="5802840" cy="1815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2" name="" descr=""/>
          <p:cNvPicPr/>
          <p:nvPr/>
        </p:nvPicPr>
        <p:blipFill>
          <a:blip r:embed="rId3"/>
          <a:stretch/>
        </p:blipFill>
        <p:spPr>
          <a:xfrm>
            <a:off x="5964840" y="3581640"/>
            <a:ext cx="5742720" cy="203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3" name="" descr=""/>
          <p:cNvPicPr/>
          <p:nvPr/>
        </p:nvPicPr>
        <p:blipFill>
          <a:blip r:embed="rId4"/>
          <a:stretch/>
        </p:blipFill>
        <p:spPr>
          <a:xfrm>
            <a:off x="389880" y="5189040"/>
            <a:ext cx="5216040" cy="1518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4" name=""/>
          <p:cNvSpPr/>
          <p:nvPr/>
        </p:nvSpPr>
        <p:spPr>
          <a:xfrm>
            <a:off x="6095880" y="5763240"/>
            <a:ext cx="5337360" cy="944280"/>
          </a:xfr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Преимущества подхода: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+</a:t>
            </a:r>
            <a:r>
              <a:rPr b="0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 Быстрая работа даже на слабых компьютерах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+</a:t>
            </a:r>
            <a:r>
              <a:rPr b="0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 Минимальные требования к инфраструктуре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+</a:t>
            </a:r>
            <a:r>
              <a:rPr b="0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 Простота поддержки и модификации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1"/>
          <a:stretch/>
        </p:blipFill>
        <p:spPr>
          <a:xfrm>
            <a:off x="2320560" y="2448000"/>
            <a:ext cx="7971840" cy="243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7" name="" descr=""/>
          <p:cNvPicPr/>
          <p:nvPr/>
        </p:nvPicPr>
        <p:blipFill>
          <a:blip r:embed="rId2"/>
          <a:stretch/>
        </p:blipFill>
        <p:spPr>
          <a:xfrm>
            <a:off x="5754600" y="1533600"/>
            <a:ext cx="2790000" cy="91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8" name=""/>
          <p:cNvSpPr/>
          <p:nvPr/>
        </p:nvSpPr>
        <p:spPr>
          <a:xfrm>
            <a:off x="1380240" y="1624680"/>
            <a:ext cx="4025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Сначала нужно зарегистрироваться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3"/>
          <a:stretch/>
        </p:blipFill>
        <p:spPr>
          <a:xfrm>
            <a:off x="258120" y="5477040"/>
            <a:ext cx="6523920" cy="76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0" name=""/>
          <p:cNvSpPr/>
          <p:nvPr/>
        </p:nvSpPr>
        <p:spPr>
          <a:xfrm>
            <a:off x="560160" y="5110920"/>
            <a:ext cx="8623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В случае неудачи ввода, приложение оповестит пользователя об проблеме.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4"/>
          <a:stretch/>
        </p:blipFill>
        <p:spPr>
          <a:xfrm>
            <a:off x="6965280" y="5477040"/>
            <a:ext cx="4523760" cy="122796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1380240" y="1624680"/>
            <a:ext cx="33426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Далее нужно добавить транспорт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1134720" y="2450880"/>
            <a:ext cx="2790000" cy="80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546840" y="3499920"/>
            <a:ext cx="3965760" cy="239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6" name=""/>
          <p:cNvSpPr/>
          <p:nvPr/>
        </p:nvSpPr>
        <p:spPr>
          <a:xfrm>
            <a:off x="738720" y="6003720"/>
            <a:ext cx="335124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Выбираем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: 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3"/>
          <a:stretch/>
        </p:blipFill>
        <p:spPr>
          <a:xfrm>
            <a:off x="8090280" y="3589200"/>
            <a:ext cx="3563640" cy="473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8" name="" descr=""/>
          <p:cNvPicPr/>
          <p:nvPr/>
        </p:nvPicPr>
        <p:blipFill>
          <a:blip r:embed="rId4"/>
          <a:stretch/>
        </p:blipFill>
        <p:spPr>
          <a:xfrm>
            <a:off x="4723200" y="2123280"/>
            <a:ext cx="6733440" cy="120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9" name=""/>
          <p:cNvSpPr/>
          <p:nvPr/>
        </p:nvSpPr>
        <p:spPr>
          <a:xfrm>
            <a:off x="4991040" y="1624680"/>
            <a:ext cx="376956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Заполняем данными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5242680" y="3696840"/>
            <a:ext cx="378216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Если неверно ввели, то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5"/>
          <a:stretch/>
        </p:blipFill>
        <p:spPr>
          <a:xfrm>
            <a:off x="6221160" y="5243760"/>
            <a:ext cx="3485520" cy="94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2" name=""/>
          <p:cNvSpPr/>
          <p:nvPr/>
        </p:nvSpPr>
        <p:spPr>
          <a:xfrm>
            <a:off x="6528600" y="4818240"/>
            <a:ext cx="271188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Иначе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611280" y="1624680"/>
            <a:ext cx="3374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Раз мы добавили транспорт, то можно и посмотреть на весь автопарк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406800" y="2639160"/>
            <a:ext cx="3485520" cy="2571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5586120" y="1624680"/>
            <a:ext cx="2704320" cy="81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" descr=""/>
          <p:cNvPicPr/>
          <p:nvPr/>
        </p:nvPicPr>
        <p:blipFill>
          <a:blip r:embed="rId3"/>
          <a:stretch/>
        </p:blipFill>
        <p:spPr>
          <a:xfrm>
            <a:off x="6379920" y="3333240"/>
            <a:ext cx="3199680" cy="70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8" name=""/>
          <p:cNvSpPr/>
          <p:nvPr/>
        </p:nvSpPr>
        <p:spPr>
          <a:xfrm>
            <a:off x="8587080" y="1899000"/>
            <a:ext cx="337716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Ожидаем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4"/>
          <a:stretch/>
        </p:blipFill>
        <p:spPr>
          <a:xfrm>
            <a:off x="3985920" y="4375440"/>
            <a:ext cx="8124120" cy="22060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611280" y="1624680"/>
            <a:ext cx="33883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Теперь можно и арендовать транспорт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158760" y="2490480"/>
            <a:ext cx="6104880" cy="3218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3" name="" descr=""/>
          <p:cNvPicPr/>
          <p:nvPr/>
        </p:nvPicPr>
        <p:blipFill>
          <a:blip r:embed="rId2"/>
          <a:stretch/>
        </p:blipFill>
        <p:spPr>
          <a:xfrm>
            <a:off x="6677280" y="1547640"/>
            <a:ext cx="4590360" cy="1342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4" name="" descr=""/>
          <p:cNvPicPr/>
          <p:nvPr/>
        </p:nvPicPr>
        <p:blipFill>
          <a:blip r:embed="rId3"/>
          <a:stretch/>
        </p:blipFill>
        <p:spPr>
          <a:xfrm>
            <a:off x="6588000" y="3429000"/>
            <a:ext cx="5047560" cy="246636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32720" y="1713960"/>
            <a:ext cx="524412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Выбрали пользователя, теперь нужно выбрать транспорт для аренды и место старта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525960" y="2609280"/>
            <a:ext cx="4266360" cy="1132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" name="" descr=""/>
          <p:cNvPicPr/>
          <p:nvPr/>
        </p:nvPicPr>
        <p:blipFill>
          <a:blip r:embed="rId2"/>
          <a:stretch/>
        </p:blipFill>
        <p:spPr>
          <a:xfrm>
            <a:off x="432720" y="4167360"/>
            <a:ext cx="4942800" cy="188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9" name="" descr=""/>
          <p:cNvPicPr/>
          <p:nvPr/>
        </p:nvPicPr>
        <p:blipFill>
          <a:blip r:embed="rId3"/>
          <a:stretch/>
        </p:blipFill>
        <p:spPr>
          <a:xfrm>
            <a:off x="6012720" y="1498320"/>
            <a:ext cx="3513960" cy="117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0" name="" descr=""/>
          <p:cNvPicPr/>
          <p:nvPr/>
        </p:nvPicPr>
        <p:blipFill>
          <a:blip r:embed="rId4"/>
          <a:stretch/>
        </p:blipFill>
        <p:spPr>
          <a:xfrm>
            <a:off x="5804280" y="2778120"/>
            <a:ext cx="4199760" cy="218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1" name="" descr=""/>
          <p:cNvPicPr/>
          <p:nvPr/>
        </p:nvPicPr>
        <p:blipFill>
          <a:blip r:embed="rId5"/>
          <a:stretch/>
        </p:blipFill>
        <p:spPr>
          <a:xfrm>
            <a:off x="6290640" y="5034600"/>
            <a:ext cx="3590280" cy="89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" name="" descr=""/>
          <p:cNvPicPr/>
          <p:nvPr/>
        </p:nvPicPr>
        <p:blipFill>
          <a:blip r:embed="rId6"/>
          <a:stretch/>
        </p:blipFill>
        <p:spPr>
          <a:xfrm>
            <a:off x="8614800" y="5999400"/>
            <a:ext cx="3075840" cy="8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432720" y="6283800"/>
            <a:ext cx="812916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Если все правильно выбрано и есть доступ к серверу, то все загрузится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"/>
          <p:cNvSpPr/>
          <p:nvPr/>
        </p:nvSpPr>
        <p:spPr>
          <a:xfrm>
            <a:off x="432720" y="1713960"/>
            <a:ext cx="525744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Думаю теперь можно завершить аренду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922680" y="2510280"/>
            <a:ext cx="2552040" cy="31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7" name="" descr=""/>
          <p:cNvPicPr/>
          <p:nvPr/>
        </p:nvPicPr>
        <p:blipFill>
          <a:blip r:embed="rId2"/>
          <a:stretch/>
        </p:blipFill>
        <p:spPr>
          <a:xfrm>
            <a:off x="595440" y="2996280"/>
            <a:ext cx="3542760" cy="126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8" name="" descr=""/>
          <p:cNvPicPr/>
          <p:nvPr/>
        </p:nvPicPr>
        <p:blipFill>
          <a:blip r:embed="rId3"/>
          <a:stretch/>
        </p:blipFill>
        <p:spPr>
          <a:xfrm>
            <a:off x="149760" y="4357800"/>
            <a:ext cx="5993280" cy="230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9" name="" descr=""/>
          <p:cNvPicPr/>
          <p:nvPr/>
        </p:nvPicPr>
        <p:blipFill>
          <a:blip r:embed="rId4"/>
          <a:stretch/>
        </p:blipFill>
        <p:spPr>
          <a:xfrm>
            <a:off x="7024680" y="1515960"/>
            <a:ext cx="3152160" cy="76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0" name="" descr=""/>
          <p:cNvPicPr/>
          <p:nvPr/>
        </p:nvPicPr>
        <p:blipFill>
          <a:blip r:embed="rId5"/>
          <a:stretch/>
        </p:blipFill>
        <p:spPr>
          <a:xfrm>
            <a:off x="6399720" y="2500920"/>
            <a:ext cx="4533120" cy="176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/>
        </p:blipFill>
        <p:spPr>
          <a:xfrm>
            <a:off x="6399720" y="4504680"/>
            <a:ext cx="2790000" cy="656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" descr=""/>
          <p:cNvPicPr/>
          <p:nvPr/>
        </p:nvPicPr>
        <p:blipFill>
          <a:blip r:embed="rId7"/>
          <a:stretch/>
        </p:blipFill>
        <p:spPr>
          <a:xfrm>
            <a:off x="8666640" y="5234400"/>
            <a:ext cx="3285360" cy="55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3" name="" descr=""/>
          <p:cNvPicPr/>
          <p:nvPr/>
        </p:nvPicPr>
        <p:blipFill>
          <a:blip r:embed="rId8"/>
          <a:stretch/>
        </p:blipFill>
        <p:spPr>
          <a:xfrm>
            <a:off x="6399720" y="5855760"/>
            <a:ext cx="3083400" cy="88632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ввести неверную почту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19776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ввести неверный 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cvc 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код или номер карты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Тестирование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1"/>
          <a:stretch/>
        </p:blipFill>
        <p:spPr>
          <a:xfrm>
            <a:off x="992160" y="2639160"/>
            <a:ext cx="3933000" cy="103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506160" y="4007880"/>
            <a:ext cx="4266360" cy="847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" descr=""/>
          <p:cNvPicPr/>
          <p:nvPr/>
        </p:nvPicPr>
        <p:blipFill>
          <a:blip r:embed="rId3"/>
          <a:stretch/>
        </p:blipFill>
        <p:spPr>
          <a:xfrm>
            <a:off x="5289480" y="2639160"/>
            <a:ext cx="6615360" cy="98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0" name="Content Placeholder 3"/>
          <p:cNvSpPr/>
          <p:nvPr/>
        </p:nvSpPr>
        <p:spPr>
          <a:xfrm>
            <a:off x="6008040" y="3677400"/>
            <a:ext cx="5178240" cy="1019160"/>
          </a:xfr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ввести неверную дату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4"/>
          <a:stretch/>
        </p:blipFill>
        <p:spPr>
          <a:xfrm>
            <a:off x="5289480" y="4855680"/>
            <a:ext cx="6814800" cy="51120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входа на сервер с рандомным паролем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619776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обхода сервера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Успешно заходит, но....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Тестирование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357120" y="2651040"/>
            <a:ext cx="5485680" cy="105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6" name="" descr=""/>
          <p:cNvPicPr/>
          <p:nvPr/>
        </p:nvPicPr>
        <p:blipFill>
          <a:blip r:embed="rId2"/>
          <a:stretch/>
        </p:blipFill>
        <p:spPr>
          <a:xfrm>
            <a:off x="6528600" y="2162880"/>
            <a:ext cx="2666160" cy="109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7" name="" descr=""/>
          <p:cNvPicPr/>
          <p:nvPr/>
        </p:nvPicPr>
        <p:blipFill>
          <a:blip r:embed="rId3"/>
          <a:stretch/>
        </p:blipFill>
        <p:spPr>
          <a:xfrm>
            <a:off x="5618880" y="4663440"/>
            <a:ext cx="5152320" cy="11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4"/>
          <a:stretch/>
        </p:blipFill>
        <p:spPr>
          <a:xfrm>
            <a:off x="787680" y="5886360"/>
            <a:ext cx="4066560" cy="90432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619776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2" name="" descr=""/>
          <p:cNvPicPr/>
          <p:nvPr/>
        </p:nvPicPr>
        <p:blipFill>
          <a:blip r:embed="rId1"/>
          <a:stretch/>
        </p:blipFill>
        <p:spPr>
          <a:xfrm>
            <a:off x="1800" y="216720"/>
            <a:ext cx="12192840" cy="64234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Введение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99200" y="1600200"/>
            <a:ext cx="10576440" cy="452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Актуальность: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 Растущий спрос на экологичную городскую мобильность требует от операторов аренды высокой операционной эффективности.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Проблема: 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Ручное управление парком, арендами и платежами становится узким местом для роста, ведущим к ошибкам и потерям.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Цель проекта: 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Разработать высокопроизводительное программное ядро, которое возьмет на себя весь цикл жизни бизнеса — от учета транспорта до анализа прибыли.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cover dir="lu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108338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Главная проблема, во время создания всего проекта, это слишком проработанные анимации на каждом действии. Они отнимали очень много времени, чтобы проверить все, а также слишком много подменю в еще одном подменю, которое находится в меню, из-за этого уходило целое вечность на написание кода на каждую часть.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Проблемы или вызов самому себе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55696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Еще одна проблема, это дырявый демон 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dhcpcd.service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, который я так и не успел настроить на компе, где открыта база данных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Из-за чего постоянно нужно было править константы, чтобы сервер работал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Проблемы или вызов самому себе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1"/>
          <a:stretch/>
        </p:blipFill>
        <p:spPr>
          <a:xfrm>
            <a:off x="6706440" y="1566720"/>
            <a:ext cx="4179960" cy="467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8" name="" descr=""/>
          <p:cNvPicPr/>
          <p:nvPr/>
        </p:nvPicPr>
        <p:blipFill>
          <a:blip r:embed="rId2"/>
          <a:stretch/>
        </p:blipFill>
        <p:spPr>
          <a:xfrm>
            <a:off x="1003680" y="5197320"/>
            <a:ext cx="5180760" cy="10468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/>
          </p:nvPr>
        </p:nvSpPr>
        <p:spPr>
          <a:xfrm>
            <a:off x="291600" y="1328760"/>
            <a:ext cx="641340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Просто гиганский код, на отладку которого ушло примерно 3 дня, по 6-8 часов.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Хотя в конце было удалено около копи-паста строчек и распределены по функция и классам (с полиморфизмом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 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для сокращения)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Проблемы или вызов самому себе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7534440" y="1609560"/>
            <a:ext cx="1447200" cy="72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2" name="" descr=""/>
          <p:cNvPicPr/>
          <p:nvPr/>
        </p:nvPicPr>
        <p:blipFill>
          <a:blip r:embed="rId2"/>
          <a:stretch/>
        </p:blipFill>
        <p:spPr>
          <a:xfrm>
            <a:off x="7343640" y="2505240"/>
            <a:ext cx="4199760" cy="163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3" name="" descr=""/>
          <p:cNvPicPr/>
          <p:nvPr/>
        </p:nvPicPr>
        <p:blipFill>
          <a:blip r:embed="rId3"/>
          <a:stretch/>
        </p:blipFill>
        <p:spPr>
          <a:xfrm>
            <a:off x="7881840" y="5429160"/>
            <a:ext cx="3590280" cy="110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4"/>
          <a:stretch/>
        </p:blipFill>
        <p:spPr>
          <a:xfrm>
            <a:off x="7343640" y="4334040"/>
            <a:ext cx="1828080" cy="875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5" name="" descr=""/>
          <p:cNvPicPr/>
          <p:nvPr/>
        </p:nvPicPr>
        <p:blipFill>
          <a:blip r:embed="rId5"/>
          <a:stretch/>
        </p:blipFill>
        <p:spPr>
          <a:xfrm>
            <a:off x="9772560" y="4334040"/>
            <a:ext cx="1389960" cy="66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6" name="" descr=""/>
          <p:cNvPicPr/>
          <p:nvPr/>
        </p:nvPicPr>
        <p:blipFill>
          <a:blip r:embed="rId6"/>
          <a:stretch/>
        </p:blipFill>
        <p:spPr>
          <a:xfrm>
            <a:off x="639000" y="4943520"/>
            <a:ext cx="5733360" cy="159012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Вывод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8" name="" descr=""/>
          <p:cNvPicPr/>
          <p:nvPr/>
        </p:nvPicPr>
        <p:blipFill>
          <a:blip r:embed="rId1"/>
          <a:stretch/>
        </p:blipFill>
        <p:spPr>
          <a:xfrm>
            <a:off x="-239040" y="-27720"/>
            <a:ext cx="13257360" cy="703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228600" y="981000"/>
            <a:ext cx="5943240" cy="5190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lnSpcReduction="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Цель достигнута: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Была создана не просто программа, а рабочий инструмент для бизнеса - производительный, надежный и готовый к использованию.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Технологическое превосходство: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Выбор Dapper полностью оправдал себя. Система демонстрирует скорость сырого SQL и удобство ORM, без лишних накладных расходов.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Полный цикл автоматизации: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От регистрации пользователя до финального отчета — все ключевые процессы аренды теперь эффективно автоматизированы.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6858000" y="142920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Главные результаты: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Это не учебный проект. Это - готовое ядро масштабируемой бизнес-системы, доказавшее свою стабильность и производительность в реальных сценариях.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Этот проект научил меня пользоваться sqlconecction и dapper. Как правильно связывать C# с MI SQL, и подключаться удаленно к базе, через тот же C#.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4766040" y="211680"/>
            <a:ext cx="337284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32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Итоги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402920" y="148680"/>
            <a:ext cx="9524160" cy="634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b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Технологический стэк: Почему Dapper?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6095880" y="1611360"/>
            <a:ext cx="6814800" cy="78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Примеры применения </a:t>
            </a:r>
            <a:r>
              <a:rPr b="1" lang="en-US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Dapper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239040" y="1137600"/>
            <a:ext cx="4948920" cy="4884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92500" lnSpcReduction="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Dapper — не полноценный ORM, а легковесный и высокопроизводительный маппер.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Ключевые преимущества для нашего проекта: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Производительность: Скорость, близкая к чистому ADO.NET. Критично для пиковых нагрузок (например, час-пик аренд).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Контроль: SQL не скрыт от разработчика. Мы пишем максимально эффективные запросы под конкретные задачи.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Безопасность: Полная поддержка параметризованных запросов, защита от SQL-инъекций "из коробки".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Легковесность: Минимум абстракций, простота интеграции и низкое потребление ресурсов.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5338440" y="2395080"/>
            <a:ext cx="6816600" cy="164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7" name="" descr=""/>
          <p:cNvPicPr/>
          <p:nvPr/>
        </p:nvPicPr>
        <p:blipFill>
          <a:blip r:embed="rId2"/>
          <a:stretch/>
        </p:blipFill>
        <p:spPr>
          <a:xfrm>
            <a:off x="348120" y="6126120"/>
            <a:ext cx="11589120" cy="5490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cover dir="l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Что мы строим и как?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232560" y="1347120"/>
            <a:ext cx="11769480" cy="5306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70000" lnSpcReduction="1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Цель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Разработка высокопроизводительного и масштабируемого ПО для автоматизации сервиса аренды на стеке .NET и Dapper.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Задачи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Анализ: Определить функциональные и нефункциональные требования.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Проектирование БД: Создать нормализованную реляционную модель.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Backend: Реализовать слой доступа к данным на Dapper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 </a:t>
            </a: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используя 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C#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Frontend: Разработать 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CLI (</a:t>
            </a: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в идеале 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gui)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Тестирование: Провести тестирование слоя данных.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/>
          </p:nvPr>
        </p:nvSpPr>
        <p:spPr>
          <a:xfrm>
            <a:off x="258840" y="892800"/>
            <a:ext cx="5178600" cy="5862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70000" lnSpcReduction="1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Пользователь (Users)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 клиента: Имя, Фамилия, Почта.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Финансы: Внутренний "Кошелек" для привязки банковской карты.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Транспорт (Vehicles)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Идентификация: Уникальный QR-код.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Данные: Тип (велосипед/самокат = разная цена), Статус (свободен/арендован/на обслуживании).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Аренда (Rentals)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Ядро системы: Фиксирует всю сессию аренды.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Данные: Кто, что, когда начал, когда завершил, где припарковал.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title"/>
          </p:nvPr>
        </p:nvSpPr>
        <p:spPr>
          <a:xfrm>
            <a:off x="801720" y="4644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Основные сущности в базе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5668200" y="952560"/>
            <a:ext cx="5669280" cy="344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3" name="" descr=""/>
          <p:cNvPicPr/>
          <p:nvPr/>
        </p:nvPicPr>
        <p:blipFill>
          <a:blip r:embed="rId2"/>
          <a:stretch/>
        </p:blipFill>
        <p:spPr>
          <a:xfrm>
            <a:off x="5262840" y="4559760"/>
            <a:ext cx="6724080" cy="196632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Нормализация в 1</a:t>
            </a:r>
            <a:r>
              <a:rPr b="1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NF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259920" y="2239560"/>
            <a:ext cx="4006080" cy="3515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Проблема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 не должны повторяться. Это приводит к ошибкам и неконсистентности.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5389920" y="2341440"/>
            <a:ext cx="5928120" cy="7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Устранены повторяющиеся группы (например, только один статус у транспорта).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4644360" y="3249360"/>
            <a:ext cx="7289280" cy="235476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87680" y="22500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Нормализация в </a:t>
            </a:r>
            <a:r>
              <a:rPr b="1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2NF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627480" y="1368000"/>
            <a:ext cx="10858320" cy="19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2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Зона парковки в таблице “Rentals” была вынесена в таблицу “Зона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парковки”, где достаточно расписаны точные координаты транспорта и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его примерный адрес.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Кошелек в таблице “Users” был вынесен в отдельную таблицу “Кошелек”,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где полные данные о карте были разнесены по разным колонкам для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лучшего их чтения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541080" y="3686400"/>
            <a:ext cx="11081520" cy="26398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87680" y="22500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Нормализация в 3NF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"/>
          <p:cNvSpPr/>
          <p:nvPr/>
        </p:nvSpPr>
        <p:spPr>
          <a:xfrm>
            <a:off x="1943280" y="2161800"/>
            <a:ext cx="8278200" cy="76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Нет зависимостей между неключевыми полями (цена за минуту вынесена в отдельную таблицу VehicleTypes).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1"/>
          <a:stretch/>
        </p:blipFill>
        <p:spPr>
          <a:xfrm>
            <a:off x="182520" y="3736440"/>
            <a:ext cx="11798640" cy="242820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Как тут можно видеть, ядро системы — это таблица Rentals, которая связывает Users и Vehicles. Все справочники (VehicleTypes, Statuses) вынесены отдельно, что и является результатом нормализации. Связи 'один ко многим' показаны здесь стрелками.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title"/>
          </p:nvPr>
        </p:nvSpPr>
        <p:spPr>
          <a:xfrm>
            <a:off x="787680" y="18540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ER-диаграмма системы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6564240" y="1328400"/>
            <a:ext cx="4990320" cy="51616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theme/theme1.xml><?xml version="1.0" encoding="utf-8"?>
<a:theme xmlns:a="http://schemas.openxmlformats.org/drawingml/2006/main" xmlns:r="http://schemas.openxmlformats.org/officeDocument/2006/relationships" name="Official">
  <a:themeElements>
    <a:clrScheme name="Official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lassic 2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0" t="0" r="0" b="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0" t="0" r="0" b="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Application>LibreOffice/25.8.2.1$Linux_X86_64 LibreOffice_project/580$Build-1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2025-10-24T08:44:53Z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23</vt:i4>
  </property>
  <property fmtid="{D5CDD505-2E9C-101B-9397-08002B2CF9AE}" pid="4" name="PresentationFormat">
    <vt:lpwstr>On-screen Show (4:3)</vt:lpwstr>
  </property>
  <property fmtid="{D5CDD505-2E9C-101B-9397-08002B2CF9AE}" pid="5" name="Slides">
    <vt:i4>23</vt:i4>
  </property>
</Properties>
</file>